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5"/>
  </p:notesMasterIdLst>
  <p:sldIdLst>
    <p:sldId id="273" r:id="rId2"/>
    <p:sldId id="284" r:id="rId3"/>
    <p:sldId id="285" r:id="rId4"/>
    <p:sldId id="295" r:id="rId5"/>
    <p:sldId id="286" r:id="rId6"/>
    <p:sldId id="296" r:id="rId7"/>
    <p:sldId id="297" r:id="rId8"/>
    <p:sldId id="291" r:id="rId9"/>
    <p:sldId id="293" r:id="rId10"/>
    <p:sldId id="292" r:id="rId11"/>
    <p:sldId id="288" r:id="rId12"/>
    <p:sldId id="289" r:id="rId13"/>
    <p:sldId id="279" r:id="rId14"/>
  </p:sldIdLst>
  <p:sldSz cx="12192000" cy="6858000"/>
  <p:notesSz cx="6858000" cy="9144000"/>
  <p:embeddedFontLst>
    <p:embeddedFont>
      <p:font typeface="等线" panose="02010600030101010101" pitchFamily="2" charset="-122"/>
      <p:regular r:id="rId16"/>
      <p:bold r:id="rId17"/>
    </p:embeddedFont>
    <p:embeddedFont>
      <p:font typeface="微软雅黑" panose="020B0503020204020204" pitchFamily="34" charset="-122"/>
      <p:regular r:id="rId18"/>
      <p:bold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a:srgbClr val="455A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0" autoAdjust="0"/>
    <p:restoredTop sz="94660"/>
  </p:normalViewPr>
  <p:slideViewPr>
    <p:cSldViewPr snapToGrid="0">
      <p:cViewPr varScale="1">
        <p:scale>
          <a:sx n="62" d="100"/>
          <a:sy n="62" d="100"/>
        </p:scale>
        <p:origin x="102"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5.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5.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E31BAD-31A8-40ED-8045-018DE2173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5465" y="3429000"/>
            <a:ext cx="3374057" cy="2205037"/>
          </a:xfrm>
          <a:prstGeom prst="rect">
            <a:avLst/>
          </a:prstGeom>
        </p:spPr>
      </p:pic>
      <p:sp>
        <p:nvSpPr>
          <p:cNvPr id="2" name="标题 1"/>
          <p:cNvSpPr>
            <a:spLocks noGrp="1"/>
          </p:cNvSpPr>
          <p:nvPr>
            <p:ph type="ctrTitle"/>
          </p:nvPr>
        </p:nvSpPr>
        <p:spPr>
          <a:xfrm>
            <a:off x="674248" y="2097230"/>
            <a:ext cx="8250677" cy="1204637"/>
          </a:xfrm>
        </p:spPr>
        <p:txBody>
          <a:bodyPr>
            <a:noAutofit/>
          </a:bodyPr>
          <a:lstStyle/>
          <a:p>
            <a:pPr>
              <a:lnSpc>
                <a:spcPct val="150000"/>
              </a:lnSpc>
            </a:pPr>
            <a:r>
              <a:rPr lang="en-US" altLang="zh-CN" sz="2800" b="1" dirty="0">
                <a:solidFill>
                  <a:srgbClr val="0070C0"/>
                </a:solidFill>
                <a:effectLst/>
                <a:latin typeface="+mj-lt"/>
                <a:ea typeface="微软雅黑" panose="020B0503020204020204" pitchFamily="34" charset="-122"/>
              </a:rPr>
              <a:t>Reinforcement Learning Lab:</a:t>
            </a:r>
            <a:br>
              <a:rPr lang="en-US" altLang="zh-CN" sz="2800" b="1" dirty="0">
                <a:effectLst/>
                <a:latin typeface="+mj-lt"/>
                <a:ea typeface="微软雅黑" panose="020B0503020204020204" pitchFamily="34" charset="-122"/>
              </a:rPr>
            </a:br>
            <a:r>
              <a:rPr lang="en-US" altLang="zh-CN" sz="2800" b="1" dirty="0">
                <a:effectLst/>
                <a:latin typeface="+mj-lt"/>
                <a:ea typeface="微软雅黑" panose="020B0503020204020204" pitchFamily="34" charset="-122"/>
              </a:rPr>
              <a:t>Lunar Lander Based on Deep Q-Network</a:t>
            </a: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3219289" y="3914775"/>
            <a:ext cx="2362361"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Speaker: </a:t>
            </a:r>
            <a:r>
              <a:rPr kumimoji="0" lang="en-US" altLang="zh-CN" sz="1600" b="1" i="0" u="none" strike="noStrike" kern="1200" cap="none" spc="0" normalizeH="0" baseline="0" noProof="0" dirty="0" err="1">
                <a:ln>
                  <a:noFill/>
                </a:ln>
                <a:solidFill>
                  <a:prstClr val="black"/>
                </a:solidFill>
                <a:effectLst/>
                <a:uLnTx/>
                <a:uFillTx/>
                <a:latin typeface="微软雅黑"/>
                <a:ea typeface="微软雅黑" panose="020B0503020204020204" pitchFamily="34" charset="-122"/>
                <a:cs typeface="+mj-cs"/>
              </a:rPr>
              <a:t>Jishen</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Lin</a:t>
            </a:r>
            <a:endParaRPr lang="en-US" altLang="zh-CN" sz="1600" dirty="0">
              <a:solidFill>
                <a:prstClr val="black"/>
              </a:solidFill>
              <a:latin typeface="微软雅黑"/>
              <a:ea typeface="微软雅黑" panose="020B0503020204020204" pitchFamily="34" charset="-122"/>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Student ID: 2250758</a:t>
            </a: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10153651" y="6048374"/>
            <a:ext cx="1409700" cy="3973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2024-06-03</a:t>
            </a:r>
          </a:p>
        </p:txBody>
      </p:sp>
      <p:sp>
        <p:nvSpPr>
          <p:cNvPr id="8" name="文本框 7">
            <a:extLst>
              <a:ext uri="{FF2B5EF4-FFF2-40B4-BE49-F238E27FC236}">
                <a16:creationId xmlns:a16="http://schemas.microsoft.com/office/drawing/2014/main" id="{3B092966-7676-B1FB-7A95-7D5BAD2781FE}"/>
              </a:ext>
            </a:extLst>
          </p:cNvPr>
          <p:cNvSpPr txBox="1"/>
          <p:nvPr/>
        </p:nvSpPr>
        <p:spPr>
          <a:xfrm>
            <a:off x="85725" y="95250"/>
            <a:ext cx="4505325" cy="338554"/>
          </a:xfrm>
          <a:prstGeom prst="rect">
            <a:avLst/>
          </a:prstGeom>
          <a:noFill/>
        </p:spPr>
        <p:txBody>
          <a:bodyPr wrap="square">
            <a:spAutoFit/>
          </a:bodyPr>
          <a:lstStyle/>
          <a:p>
            <a:r>
              <a:rPr lang="en-US" altLang="zh-CN" sz="1600" b="1" dirty="0"/>
              <a:t>Introduction to Artificial Intelligence 2024</a:t>
            </a:r>
            <a:endParaRPr lang="zh-CN" altLang="en-US"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Setup</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663182" cy="499624"/>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3.3 Model Training Process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146" name="Picture 2" descr="DeepQAlgorithm">
            <a:extLst>
              <a:ext uri="{FF2B5EF4-FFF2-40B4-BE49-F238E27FC236}">
                <a16:creationId xmlns:a16="http://schemas.microsoft.com/office/drawing/2014/main" id="{7160F08F-7C4E-49BE-9B9D-81CE2AB94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390" y="1849752"/>
            <a:ext cx="10177220" cy="4779848"/>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a:extLst>
              <a:ext uri="{FF2B5EF4-FFF2-40B4-BE49-F238E27FC236}">
                <a16:creationId xmlns:a16="http://schemas.microsoft.com/office/drawing/2014/main" id="{6D0F6932-4153-44C8-B2A0-1C1FCB1E062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A562C7BC-A508-422C-95F2-8B4AA8A6059C}"/>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59E922C1-8CF0-495B-BD41-8C4565C0F321}"/>
              </a:ext>
            </a:extLst>
          </p:cNvPr>
          <p:cNvSpPr/>
          <p:nvPr/>
        </p:nvSpPr>
        <p:spPr>
          <a:xfrm>
            <a:off x="10215561"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38CD3CE0-FAFB-4C92-A324-B3F5E1D84E2C}"/>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C8B3B622-7DB1-44D3-8B38-75AB9528D68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653906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Results</a:t>
            </a:r>
          </a:p>
        </p:txBody>
      </p:sp>
      <p:pic>
        <p:nvPicPr>
          <p:cNvPr id="9" name="图片 8">
            <a:extLst>
              <a:ext uri="{FF2B5EF4-FFF2-40B4-BE49-F238E27FC236}">
                <a16:creationId xmlns:a16="http://schemas.microsoft.com/office/drawing/2014/main" id="{9CB046CA-FBDC-48A9-8274-15EE4938427C}"/>
              </a:ext>
            </a:extLst>
          </p:cNvPr>
          <p:cNvPicPr>
            <a:picLocks noChangeAspect="1"/>
          </p:cNvPicPr>
          <p:nvPr/>
        </p:nvPicPr>
        <p:blipFill rotWithShape="1">
          <a:blip r:embed="rId3">
            <a:extLst>
              <a:ext uri="{28A0092B-C50C-407E-A947-70E740481C1C}">
                <a14:useLocalDpi xmlns:a14="http://schemas.microsoft.com/office/drawing/2010/main" val="0"/>
              </a:ext>
            </a:extLst>
          </a:blip>
          <a:srcRect b="5292"/>
          <a:stretch/>
        </p:blipFill>
        <p:spPr>
          <a:xfrm>
            <a:off x="666750" y="1200151"/>
            <a:ext cx="10858497" cy="5141962"/>
          </a:xfrm>
          <a:prstGeom prst="rect">
            <a:avLst/>
          </a:prstGeom>
        </p:spPr>
      </p:pic>
      <p:sp>
        <p:nvSpPr>
          <p:cNvPr id="10" name="椭圆 9">
            <a:extLst>
              <a:ext uri="{FF2B5EF4-FFF2-40B4-BE49-F238E27FC236}">
                <a16:creationId xmlns:a16="http://schemas.microsoft.com/office/drawing/2014/main" id="{326FF6BB-45DA-49D3-8C98-E9CD4424E1E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4AD8BAFA-15E6-487E-918E-1CC6C2AB330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44FC0482-670B-4F4F-B8B9-AB27DA819D08}"/>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BE8BB9E-FF5A-440D-9C7D-DFD5C3EBB455}"/>
              </a:ext>
            </a:extLst>
          </p:cNvPr>
          <p:cNvSpPr/>
          <p:nvPr/>
        </p:nvSpPr>
        <p:spPr>
          <a:xfrm>
            <a:off x="10689430"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9276B2AC-5008-427E-8857-797A29C4C9AD}"/>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44169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Analysis and Discussion</a:t>
            </a:r>
          </a:p>
        </p:txBody>
      </p:sp>
      <p:pic>
        <p:nvPicPr>
          <p:cNvPr id="4" name="图片 3">
            <a:extLst>
              <a:ext uri="{FF2B5EF4-FFF2-40B4-BE49-F238E27FC236}">
                <a16:creationId xmlns:a16="http://schemas.microsoft.com/office/drawing/2014/main" id="{3A884633-0FE8-41EE-9ED5-211CB9828914}"/>
              </a:ext>
            </a:extLst>
          </p:cNvPr>
          <p:cNvPicPr>
            <a:picLocks noChangeAspect="1"/>
          </p:cNvPicPr>
          <p:nvPr/>
        </p:nvPicPr>
        <p:blipFill>
          <a:blip r:embed="rId3"/>
          <a:stretch>
            <a:fillRect/>
          </a:stretch>
        </p:blipFill>
        <p:spPr>
          <a:xfrm>
            <a:off x="666751" y="1570991"/>
            <a:ext cx="2714625" cy="2850355"/>
          </a:xfrm>
          <a:prstGeom prst="rect">
            <a:avLst/>
          </a:prstGeom>
        </p:spPr>
      </p:pic>
      <p:pic>
        <p:nvPicPr>
          <p:cNvPr id="9" name="图片 8">
            <a:extLst>
              <a:ext uri="{FF2B5EF4-FFF2-40B4-BE49-F238E27FC236}">
                <a16:creationId xmlns:a16="http://schemas.microsoft.com/office/drawing/2014/main" id="{99465B10-F0E4-4DA9-891A-AE87D055E8EC}"/>
              </a:ext>
            </a:extLst>
          </p:cNvPr>
          <p:cNvPicPr>
            <a:picLocks noChangeAspect="1"/>
          </p:cNvPicPr>
          <p:nvPr/>
        </p:nvPicPr>
        <p:blipFill>
          <a:blip r:embed="rId4"/>
          <a:stretch>
            <a:fillRect/>
          </a:stretch>
        </p:blipFill>
        <p:spPr>
          <a:xfrm>
            <a:off x="3381376" y="1570991"/>
            <a:ext cx="2714625" cy="2850355"/>
          </a:xfrm>
          <a:prstGeom prst="rect">
            <a:avLst/>
          </a:prstGeom>
        </p:spPr>
      </p:pic>
      <p:pic>
        <p:nvPicPr>
          <p:cNvPr id="10" name="图片 9">
            <a:extLst>
              <a:ext uri="{FF2B5EF4-FFF2-40B4-BE49-F238E27FC236}">
                <a16:creationId xmlns:a16="http://schemas.microsoft.com/office/drawing/2014/main" id="{0D6C40D7-474B-464C-B0A3-3A7E4C71A16F}"/>
              </a:ext>
            </a:extLst>
          </p:cNvPr>
          <p:cNvPicPr>
            <a:picLocks noChangeAspect="1"/>
          </p:cNvPicPr>
          <p:nvPr/>
        </p:nvPicPr>
        <p:blipFill>
          <a:blip r:embed="rId5"/>
          <a:stretch>
            <a:fillRect/>
          </a:stretch>
        </p:blipFill>
        <p:spPr>
          <a:xfrm>
            <a:off x="6096000" y="1570991"/>
            <a:ext cx="2714625" cy="2850355"/>
          </a:xfrm>
          <a:prstGeom prst="rect">
            <a:avLst/>
          </a:prstGeom>
        </p:spPr>
      </p:pic>
      <p:pic>
        <p:nvPicPr>
          <p:cNvPr id="11" name="图片 10">
            <a:extLst>
              <a:ext uri="{FF2B5EF4-FFF2-40B4-BE49-F238E27FC236}">
                <a16:creationId xmlns:a16="http://schemas.microsoft.com/office/drawing/2014/main" id="{EA34B1C1-7E2B-4104-A0D8-5A12ED00482F}"/>
              </a:ext>
            </a:extLst>
          </p:cNvPr>
          <p:cNvPicPr>
            <a:picLocks noChangeAspect="1"/>
          </p:cNvPicPr>
          <p:nvPr/>
        </p:nvPicPr>
        <p:blipFill>
          <a:blip r:embed="rId6"/>
          <a:stretch>
            <a:fillRect/>
          </a:stretch>
        </p:blipFill>
        <p:spPr>
          <a:xfrm>
            <a:off x="8810625" y="1570991"/>
            <a:ext cx="2714625" cy="2850355"/>
          </a:xfrm>
          <a:prstGeom prst="rect">
            <a:avLst/>
          </a:prstGeom>
        </p:spPr>
      </p:pic>
      <p:graphicFrame>
        <p:nvGraphicFramePr>
          <p:cNvPr id="13" name="表格 15">
            <a:extLst>
              <a:ext uri="{FF2B5EF4-FFF2-40B4-BE49-F238E27FC236}">
                <a16:creationId xmlns:a16="http://schemas.microsoft.com/office/drawing/2014/main" id="{DC82AE08-42F3-4D66-8B80-A0052B7FA8DB}"/>
              </a:ext>
            </a:extLst>
          </p:cNvPr>
          <p:cNvGraphicFramePr>
            <a:graphicFrameLocks noGrp="1"/>
          </p:cNvGraphicFramePr>
          <p:nvPr>
            <p:extLst>
              <p:ext uri="{D42A27DB-BD31-4B8C-83A1-F6EECF244321}">
                <p14:modId xmlns:p14="http://schemas.microsoft.com/office/powerpoint/2010/main" val="555765664"/>
              </p:ext>
            </p:extLst>
          </p:nvPr>
        </p:nvGraphicFramePr>
        <p:xfrm>
          <a:off x="666749" y="1200151"/>
          <a:ext cx="10858496" cy="370840"/>
        </p:xfrm>
        <a:graphic>
          <a:graphicData uri="http://schemas.openxmlformats.org/drawingml/2006/table">
            <a:tbl>
              <a:tblPr firstRow="1" bandRow="1">
                <a:tableStyleId>{2D5ABB26-0587-4C30-8999-92F81FD0307C}</a:tableStyleId>
              </a:tblPr>
              <a:tblGrid>
                <a:gridCol w="2714624">
                  <a:extLst>
                    <a:ext uri="{9D8B030D-6E8A-4147-A177-3AD203B41FA5}">
                      <a16:colId xmlns:a16="http://schemas.microsoft.com/office/drawing/2014/main" val="1110894080"/>
                    </a:ext>
                  </a:extLst>
                </a:gridCol>
                <a:gridCol w="2714624">
                  <a:extLst>
                    <a:ext uri="{9D8B030D-6E8A-4147-A177-3AD203B41FA5}">
                      <a16:colId xmlns:a16="http://schemas.microsoft.com/office/drawing/2014/main" val="27706086"/>
                    </a:ext>
                  </a:extLst>
                </a:gridCol>
                <a:gridCol w="2714624">
                  <a:extLst>
                    <a:ext uri="{9D8B030D-6E8A-4147-A177-3AD203B41FA5}">
                      <a16:colId xmlns:a16="http://schemas.microsoft.com/office/drawing/2014/main" val="3912758716"/>
                    </a:ext>
                  </a:extLst>
                </a:gridCol>
                <a:gridCol w="2714624">
                  <a:extLst>
                    <a:ext uri="{9D8B030D-6E8A-4147-A177-3AD203B41FA5}">
                      <a16:colId xmlns:a16="http://schemas.microsoft.com/office/drawing/2014/main" val="70255984"/>
                    </a:ext>
                  </a:extLst>
                </a:gridCol>
              </a:tblGrid>
              <a:tr h="370840">
                <a:tc>
                  <a:txBody>
                    <a:bodyPr/>
                    <a:lstStyle/>
                    <a:p>
                      <a:pPr algn="ctr"/>
                      <a:r>
                        <a:rPr lang="en-US" altLang="zh-CN" b="1" dirty="0">
                          <a:solidFill>
                            <a:srgbClr val="0070C0"/>
                          </a:solidFill>
                        </a:rPr>
                        <a:t>train / epsilon</a:t>
                      </a:r>
                      <a:endParaRPr lang="zh-CN" altLang="en-US" b="1" dirty="0">
                        <a:solidFill>
                          <a:srgbClr val="0070C0"/>
                        </a:solidFill>
                      </a:endParaRPr>
                    </a:p>
                  </a:txBody>
                  <a:tcPr/>
                </a:tc>
                <a:tc>
                  <a:txBody>
                    <a:bodyPr/>
                    <a:lstStyle/>
                    <a:p>
                      <a:pPr algn="ctr"/>
                      <a:r>
                        <a:rPr lang="en-US" altLang="zh-CN" b="1" dirty="0">
                          <a:solidFill>
                            <a:srgbClr val="0070C0"/>
                          </a:solidFill>
                        </a:rPr>
                        <a:t>train / loss</a:t>
                      </a:r>
                      <a:endParaRPr lang="zh-CN" altLang="en-US" b="1" dirty="0">
                        <a:solidFill>
                          <a:srgbClr val="0070C0"/>
                        </a:solidFill>
                      </a:endParaRPr>
                    </a:p>
                  </a:txBody>
                  <a:tcPr/>
                </a:tc>
                <a:tc>
                  <a:txBody>
                    <a:bodyPr/>
                    <a:lstStyle/>
                    <a:p>
                      <a:pPr algn="ctr"/>
                      <a:r>
                        <a:rPr lang="en-US" altLang="zh-CN" b="1" dirty="0">
                          <a:solidFill>
                            <a:srgbClr val="0070C0"/>
                          </a:solidFill>
                        </a:rPr>
                        <a:t>train / reward</a:t>
                      </a:r>
                      <a:endParaRPr lang="zh-CN" altLang="en-US" b="1" dirty="0">
                        <a:solidFill>
                          <a:srgbClr val="0070C0"/>
                        </a:solidFill>
                      </a:endParaRPr>
                    </a:p>
                  </a:txBody>
                  <a:tcPr/>
                </a:tc>
                <a:tc>
                  <a:txBody>
                    <a:bodyPr/>
                    <a:lstStyle/>
                    <a:p>
                      <a:pPr algn="ctr"/>
                      <a:r>
                        <a:rPr lang="en-US" altLang="zh-CN" b="1" dirty="0">
                          <a:solidFill>
                            <a:srgbClr val="0070C0"/>
                          </a:solidFill>
                        </a:rPr>
                        <a:t>valid / reward</a:t>
                      </a:r>
                      <a:endParaRPr lang="zh-CN" altLang="en-US" b="1" dirty="0">
                        <a:solidFill>
                          <a:srgbClr val="0070C0"/>
                        </a:solidFill>
                      </a:endParaRPr>
                    </a:p>
                  </a:txBody>
                  <a:tcPr/>
                </a:tc>
                <a:extLst>
                  <a:ext uri="{0D108BD9-81ED-4DB2-BD59-A6C34878D82A}">
                    <a16:rowId xmlns:a16="http://schemas.microsoft.com/office/drawing/2014/main" val="1155429565"/>
                  </a:ext>
                </a:extLst>
              </a:tr>
            </a:tbl>
          </a:graphicData>
        </a:graphic>
      </p:graphicFrame>
      <p:graphicFrame>
        <p:nvGraphicFramePr>
          <p:cNvPr id="16" name="表格 15">
            <a:extLst>
              <a:ext uri="{FF2B5EF4-FFF2-40B4-BE49-F238E27FC236}">
                <a16:creationId xmlns:a16="http://schemas.microsoft.com/office/drawing/2014/main" id="{2C91871C-B241-477C-B4A0-EE8B212CCEDA}"/>
              </a:ext>
            </a:extLst>
          </p:cNvPr>
          <p:cNvGraphicFramePr>
            <a:graphicFrameLocks noGrp="1"/>
          </p:cNvGraphicFramePr>
          <p:nvPr>
            <p:extLst>
              <p:ext uri="{D42A27DB-BD31-4B8C-83A1-F6EECF244321}">
                <p14:modId xmlns:p14="http://schemas.microsoft.com/office/powerpoint/2010/main" val="2776173490"/>
              </p:ext>
            </p:extLst>
          </p:nvPr>
        </p:nvGraphicFramePr>
        <p:xfrm>
          <a:off x="666749" y="4421346"/>
          <a:ext cx="10858496" cy="579120"/>
        </p:xfrm>
        <a:graphic>
          <a:graphicData uri="http://schemas.openxmlformats.org/drawingml/2006/table">
            <a:tbl>
              <a:tblPr firstRow="1" bandRow="1">
                <a:tableStyleId>{2D5ABB26-0587-4C30-8999-92F81FD0307C}</a:tableStyleId>
              </a:tblPr>
              <a:tblGrid>
                <a:gridCol w="2714624">
                  <a:extLst>
                    <a:ext uri="{9D8B030D-6E8A-4147-A177-3AD203B41FA5}">
                      <a16:colId xmlns:a16="http://schemas.microsoft.com/office/drawing/2014/main" val="1110894080"/>
                    </a:ext>
                  </a:extLst>
                </a:gridCol>
                <a:gridCol w="2714624">
                  <a:extLst>
                    <a:ext uri="{9D8B030D-6E8A-4147-A177-3AD203B41FA5}">
                      <a16:colId xmlns:a16="http://schemas.microsoft.com/office/drawing/2014/main" val="27706086"/>
                    </a:ext>
                  </a:extLst>
                </a:gridCol>
                <a:gridCol w="2714624">
                  <a:extLst>
                    <a:ext uri="{9D8B030D-6E8A-4147-A177-3AD203B41FA5}">
                      <a16:colId xmlns:a16="http://schemas.microsoft.com/office/drawing/2014/main" val="3912758716"/>
                    </a:ext>
                  </a:extLst>
                </a:gridCol>
                <a:gridCol w="2714624">
                  <a:extLst>
                    <a:ext uri="{9D8B030D-6E8A-4147-A177-3AD203B41FA5}">
                      <a16:colId xmlns:a16="http://schemas.microsoft.com/office/drawing/2014/main" val="70255984"/>
                    </a:ext>
                  </a:extLst>
                </a:gridCol>
              </a:tblGrid>
              <a:tr h="370840">
                <a:tc>
                  <a:txBody>
                    <a:bodyPr/>
                    <a:lstStyle/>
                    <a:p>
                      <a:pPr algn="ctr"/>
                      <a:r>
                        <a:rPr lang="en-US" altLang="zh-CN" sz="1600" b="1" dirty="0">
                          <a:solidFill>
                            <a:srgbClr val="455A61"/>
                          </a:solidFill>
                        </a:rPr>
                        <a:t>Decline of ε (Exploration Rate) During Training</a:t>
                      </a:r>
                      <a:endParaRPr lang="zh-CN" altLang="en-US" sz="1600" b="1" dirty="0">
                        <a:solidFill>
                          <a:srgbClr val="455A61"/>
                        </a:solidFill>
                      </a:endParaRPr>
                    </a:p>
                  </a:txBody>
                  <a:tcPr anchor="ctr"/>
                </a:tc>
                <a:tc>
                  <a:txBody>
                    <a:bodyPr/>
                    <a:lstStyle/>
                    <a:p>
                      <a:pPr algn="ctr"/>
                      <a:r>
                        <a:rPr lang="en-US" altLang="zh-CN" sz="1600" b="1" dirty="0">
                          <a:solidFill>
                            <a:srgbClr val="455A61"/>
                          </a:solidFill>
                        </a:rPr>
                        <a:t>Training Loss Decrease</a:t>
                      </a:r>
                      <a:endParaRPr lang="zh-CN" altLang="en-US" sz="1600" b="1" dirty="0">
                        <a:solidFill>
                          <a:srgbClr val="455A61"/>
                        </a:solidFill>
                      </a:endParaRPr>
                    </a:p>
                  </a:txBody>
                  <a:tcPr anchor="ctr"/>
                </a:tc>
                <a:tc>
                  <a:txBody>
                    <a:bodyPr/>
                    <a:lstStyle/>
                    <a:p>
                      <a:pPr algn="ctr"/>
                      <a:r>
                        <a:rPr lang="en-US" altLang="zh-CN" sz="1600" b="1" dirty="0">
                          <a:solidFill>
                            <a:srgbClr val="455A61"/>
                          </a:solidFill>
                        </a:rPr>
                        <a:t>Increase in Training Rewards</a:t>
                      </a:r>
                      <a:endParaRPr lang="zh-CN" altLang="en-US" sz="1600" b="1" dirty="0">
                        <a:solidFill>
                          <a:srgbClr val="455A61"/>
                        </a:solidFill>
                      </a:endParaRPr>
                    </a:p>
                  </a:txBody>
                  <a:tcPr anchor="ctr"/>
                </a:tc>
                <a:tc>
                  <a:txBody>
                    <a:bodyPr/>
                    <a:lstStyle/>
                    <a:p>
                      <a:pPr algn="ctr"/>
                      <a:r>
                        <a:rPr lang="en-US" altLang="zh-CN" sz="1600" b="1" dirty="0">
                          <a:solidFill>
                            <a:srgbClr val="455A61"/>
                          </a:solidFill>
                        </a:rPr>
                        <a:t>Validation Rewards</a:t>
                      </a:r>
                      <a:endParaRPr lang="zh-CN" altLang="en-US" sz="1600" b="1" dirty="0">
                        <a:solidFill>
                          <a:srgbClr val="455A61"/>
                        </a:solidFill>
                      </a:endParaRPr>
                    </a:p>
                  </a:txBody>
                  <a:tcPr anchor="ctr"/>
                </a:tc>
                <a:extLst>
                  <a:ext uri="{0D108BD9-81ED-4DB2-BD59-A6C34878D82A}">
                    <a16:rowId xmlns:a16="http://schemas.microsoft.com/office/drawing/2014/main" val="1155429565"/>
                  </a:ext>
                </a:extLst>
              </a:tr>
            </a:tbl>
          </a:graphicData>
        </a:graphic>
      </p:graphicFrame>
      <p:sp>
        <p:nvSpPr>
          <p:cNvPr id="18" name="文本框 17">
            <a:extLst>
              <a:ext uri="{FF2B5EF4-FFF2-40B4-BE49-F238E27FC236}">
                <a16:creationId xmlns:a16="http://schemas.microsoft.com/office/drawing/2014/main" id="{7F1B475C-92CA-4107-85CC-095E64596851}"/>
              </a:ext>
            </a:extLst>
          </p:cNvPr>
          <p:cNvSpPr txBox="1"/>
          <p:nvPr/>
        </p:nvSpPr>
        <p:spPr>
          <a:xfrm>
            <a:off x="666749" y="5157696"/>
            <a:ext cx="10858496" cy="1477328"/>
          </a:xfrm>
          <a:prstGeom prst="rect">
            <a:avLst/>
          </a:prstGeom>
          <a:noFill/>
        </p:spPr>
        <p:txBody>
          <a:bodyPr wrap="square">
            <a:spAutoFit/>
          </a:bodyPr>
          <a:lstStyle/>
          <a:p>
            <a:pPr algn="just"/>
            <a:r>
              <a:rPr lang="en-US" altLang="zh-CN" b="0" i="0" dirty="0">
                <a:solidFill>
                  <a:srgbClr val="455A61"/>
                </a:solidFill>
                <a:effectLst/>
                <a:latin typeface="ui-sans-serif"/>
              </a:rPr>
              <a:t>Our reinforcement learning model demonstrated </a:t>
            </a:r>
            <a:r>
              <a:rPr lang="en-US" altLang="zh-CN" b="1" i="0" dirty="0">
                <a:solidFill>
                  <a:srgbClr val="0070C0"/>
                </a:solidFill>
                <a:effectLst/>
                <a:latin typeface="ui-sans-serif"/>
              </a:rPr>
              <a:t>a consistent ability to learn and adapt to the environment </a:t>
            </a:r>
            <a:r>
              <a:rPr lang="en-US" altLang="zh-CN" b="0" i="0" dirty="0">
                <a:solidFill>
                  <a:srgbClr val="455A61"/>
                </a:solidFill>
                <a:effectLst/>
                <a:latin typeface="ui-sans-serif"/>
              </a:rPr>
              <a:t>during training. The appropriate reduction in ε, the continuous decrease in loss, and the steady increase in rewards all indicate that the model has made progress in the experiment. Additionally, the model's performance during the validation phase suggests it has </a:t>
            </a:r>
            <a:r>
              <a:rPr lang="en-US" altLang="zh-CN" b="1" i="0" dirty="0">
                <a:solidFill>
                  <a:srgbClr val="0070C0"/>
                </a:solidFill>
                <a:effectLst/>
                <a:latin typeface="ui-sans-serif"/>
              </a:rPr>
              <a:t>good generalization capabilities</a:t>
            </a:r>
            <a:r>
              <a:rPr lang="en-US" altLang="zh-CN" b="0" i="0" dirty="0">
                <a:solidFill>
                  <a:srgbClr val="455A61"/>
                </a:solidFill>
                <a:effectLst/>
                <a:latin typeface="ui-sans-serif"/>
              </a:rPr>
              <a:t>. </a:t>
            </a:r>
            <a:r>
              <a:rPr lang="en-US" altLang="zh-CN" dirty="0">
                <a:solidFill>
                  <a:srgbClr val="455A61"/>
                </a:solidFill>
                <a:latin typeface="ui-sans-serif"/>
              </a:rPr>
              <a:t>We</a:t>
            </a:r>
            <a:r>
              <a:rPr lang="en-US" altLang="zh-CN" b="0" i="0" dirty="0">
                <a:solidFill>
                  <a:srgbClr val="455A61"/>
                </a:solidFill>
                <a:effectLst/>
                <a:latin typeface="ui-sans-serif"/>
              </a:rPr>
              <a:t> can further adjust the training parameters and experiment with different reward structures to optimize the model's performance and stability.</a:t>
            </a:r>
            <a:endParaRPr lang="zh-CN" altLang="en-US" dirty="0">
              <a:solidFill>
                <a:srgbClr val="455A61"/>
              </a:solidFill>
            </a:endParaRPr>
          </a:p>
        </p:txBody>
      </p:sp>
      <p:sp>
        <p:nvSpPr>
          <p:cNvPr id="17" name="椭圆 16">
            <a:extLst>
              <a:ext uri="{FF2B5EF4-FFF2-40B4-BE49-F238E27FC236}">
                <a16:creationId xmlns:a16="http://schemas.microsoft.com/office/drawing/2014/main" id="{9C3D14AC-0B5D-4E0B-8F94-2DF0D237A5BF}"/>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F1C65CFC-051D-4257-AFF4-4F88E6AEC59F}"/>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3C25DBDF-5AFA-4233-AA50-9B76F268B729}"/>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7EBBF56A-1398-4289-A804-1596738407D3}"/>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7F6AE326-88CB-4F3D-ABB0-CE0F61265CDE}"/>
              </a:ext>
            </a:extLst>
          </p:cNvPr>
          <p:cNvSpPr/>
          <p:nvPr/>
        </p:nvSpPr>
        <p:spPr>
          <a:xfrm>
            <a:off x="11163299"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56999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103317" y="2286000"/>
            <a:ext cx="7307258" cy="828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Thanks for </a:t>
            </a:r>
            <a:r>
              <a:rPr lang="en-US" altLang="zh-CN" sz="4000" dirty="0">
                <a:solidFill>
                  <a:prstClr val="black"/>
                </a:solidFill>
                <a:latin typeface="微软雅黑"/>
                <a:ea typeface="微软雅黑" panose="020B0503020204020204" pitchFamily="34" charset="-122"/>
              </a:rPr>
              <a:t>Your Listening!</a:t>
            </a:r>
            <a:endParaRPr kumimoji="0" lang="en-US" altLang="zh-CN" sz="4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2" name="文本框 1">
            <a:extLst>
              <a:ext uri="{FF2B5EF4-FFF2-40B4-BE49-F238E27FC236}">
                <a16:creationId xmlns:a16="http://schemas.microsoft.com/office/drawing/2014/main" id="{BDDF5B8C-28CC-7B03-6D47-FAFBA25DADC2}"/>
              </a:ext>
            </a:extLst>
          </p:cNvPr>
          <p:cNvSpPr txBox="1"/>
          <p:nvPr/>
        </p:nvSpPr>
        <p:spPr>
          <a:xfrm>
            <a:off x="85725" y="95250"/>
            <a:ext cx="4505325" cy="338554"/>
          </a:xfrm>
          <a:prstGeom prst="rect">
            <a:avLst/>
          </a:prstGeom>
          <a:noFill/>
        </p:spPr>
        <p:txBody>
          <a:bodyPr wrap="square">
            <a:spAutoFit/>
          </a:bodyPr>
          <a:lstStyle/>
          <a:p>
            <a:r>
              <a:rPr lang="en-US" altLang="zh-CN" sz="1600" b="1" dirty="0"/>
              <a:t>Introduction to Artificial Intelligence 2024</a:t>
            </a:r>
            <a:endParaRPr lang="zh-CN" altLang="en-US" sz="1600" b="1" dirty="0"/>
          </a:p>
        </p:txBody>
      </p:sp>
      <p:sp>
        <p:nvSpPr>
          <p:cNvPr id="6" name="标题 1">
            <a:extLst>
              <a:ext uri="{FF2B5EF4-FFF2-40B4-BE49-F238E27FC236}">
                <a16:creationId xmlns:a16="http://schemas.microsoft.com/office/drawing/2014/main" id="{23AC837B-4509-4393-958B-96093B23FC4A}"/>
              </a:ext>
            </a:extLst>
          </p:cNvPr>
          <p:cNvSpPr txBox="1">
            <a:spLocks/>
          </p:cNvSpPr>
          <p:nvPr/>
        </p:nvSpPr>
        <p:spPr>
          <a:xfrm>
            <a:off x="3219289" y="3872057"/>
            <a:ext cx="5475824" cy="828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nSpc>
                <a:spcPct val="150000"/>
              </a:lnSpc>
            </a:pPr>
            <a:r>
              <a:rPr lang="en-US" altLang="zh-CN" sz="2000" dirty="0">
                <a:solidFill>
                  <a:srgbClr val="0070C0"/>
                </a:solidFill>
                <a:latin typeface="+mj-lt"/>
                <a:ea typeface="微软雅黑" panose="020B0503020204020204" pitchFamily="34" charset="-122"/>
              </a:rPr>
              <a:t>Reinforcement Learning Lab:</a:t>
            </a:r>
            <a:br>
              <a:rPr lang="en-US" altLang="zh-CN" sz="2000" dirty="0">
                <a:latin typeface="+mj-lt"/>
                <a:ea typeface="微软雅黑" panose="020B0503020204020204" pitchFamily="34" charset="-122"/>
              </a:rPr>
            </a:br>
            <a:r>
              <a:rPr lang="en-US" altLang="zh-CN" sz="2000" dirty="0">
                <a:latin typeface="+mj-lt"/>
                <a:ea typeface="微软雅黑" panose="020B0503020204020204" pitchFamily="34" charset="-122"/>
              </a:rPr>
              <a:t>Lunar Lander Based on Deep Q-Network</a:t>
            </a:r>
            <a:endParaRPr lang="en-US" altLang="zh-CN" sz="1200" dirty="0">
              <a:latin typeface="+mj-lt"/>
              <a:ea typeface="微软雅黑" panose="020B0503020204020204" pitchFamily="34" charset="-122"/>
            </a:endParaRPr>
          </a:p>
        </p:txBody>
      </p:sp>
      <p:sp>
        <p:nvSpPr>
          <p:cNvPr id="10" name="标题 1">
            <a:extLst>
              <a:ext uri="{FF2B5EF4-FFF2-40B4-BE49-F238E27FC236}">
                <a16:creationId xmlns:a16="http://schemas.microsoft.com/office/drawing/2014/main" id="{FC6566E1-9BF2-D326-F3F0-01FF316D49AD}"/>
              </a:ext>
            </a:extLst>
          </p:cNvPr>
          <p:cNvSpPr txBox="1">
            <a:spLocks/>
          </p:cNvSpPr>
          <p:nvPr/>
        </p:nvSpPr>
        <p:spPr>
          <a:xfrm>
            <a:off x="3219289" y="5825407"/>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Speaker: </a:t>
            </a:r>
            <a:r>
              <a:rPr kumimoji="0" lang="en-US" altLang="zh-CN" sz="1600" b="1" i="0" u="none" strike="noStrike" kern="1200" cap="none" spc="0" normalizeH="0" baseline="0" noProof="0" dirty="0" err="1">
                <a:ln>
                  <a:noFill/>
                </a:ln>
                <a:solidFill>
                  <a:prstClr val="black"/>
                </a:solidFill>
                <a:effectLst/>
                <a:uLnTx/>
                <a:uFillTx/>
                <a:latin typeface="微软雅黑"/>
                <a:ea typeface="微软雅黑" panose="020B0503020204020204" pitchFamily="34" charset="-122"/>
                <a:cs typeface="+mj-cs"/>
              </a:rPr>
              <a:t>Jishen</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Lin</a:t>
            </a:r>
            <a:endParaRPr lang="en-US" altLang="zh-CN" sz="1600" dirty="0">
              <a:solidFill>
                <a:prstClr val="black"/>
              </a:solidFill>
              <a:latin typeface="微软雅黑"/>
              <a:ea typeface="微软雅黑" panose="020B0503020204020204" pitchFamily="34" charset="-122"/>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Student ID: 2250758</a:t>
            </a:r>
          </a:p>
        </p:txBody>
      </p:sp>
      <p:sp>
        <p:nvSpPr>
          <p:cNvPr id="12" name="标题 1">
            <a:extLst>
              <a:ext uri="{FF2B5EF4-FFF2-40B4-BE49-F238E27FC236}">
                <a16:creationId xmlns:a16="http://schemas.microsoft.com/office/drawing/2014/main" id="{F04F1E80-4605-F9D2-73DA-07FF71C304BB}"/>
              </a:ext>
            </a:extLst>
          </p:cNvPr>
          <p:cNvSpPr txBox="1">
            <a:spLocks/>
          </p:cNvSpPr>
          <p:nvPr/>
        </p:nvSpPr>
        <p:spPr>
          <a:xfrm>
            <a:off x="10153651" y="6048374"/>
            <a:ext cx="1409700" cy="3973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2024-06-03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734441" y="2979699"/>
            <a:ext cx="2523510" cy="743965"/>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505601" y="591422"/>
            <a:ext cx="0" cy="5520703"/>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22761"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5063181" y="1118364"/>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92C2460F-1A6D-B506-B1DA-3A572558FC74}"/>
              </a:ext>
            </a:extLst>
          </p:cNvPr>
          <p:cNvSpPr/>
          <p:nvPr/>
        </p:nvSpPr>
        <p:spPr>
          <a:xfrm>
            <a:off x="5063181" y="2093238"/>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2351CEEC-EF15-8BC6-9603-28B1C4D310E8}"/>
              </a:ext>
            </a:extLst>
          </p:cNvPr>
          <p:cNvSpPr/>
          <p:nvPr/>
        </p:nvSpPr>
        <p:spPr>
          <a:xfrm>
            <a:off x="5063181" y="306811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44390" y="1220572"/>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Introduction to the Experiment</a:t>
            </a:r>
          </a:p>
        </p:txBody>
      </p:sp>
      <p:sp>
        <p:nvSpPr>
          <p:cNvPr id="16" name="椭圆 15">
            <a:extLst>
              <a:ext uri="{FF2B5EF4-FFF2-40B4-BE49-F238E27FC236}">
                <a16:creationId xmlns:a16="http://schemas.microsoft.com/office/drawing/2014/main" id="{9653703C-6629-F4B2-5872-727A3FEDF2E6}"/>
              </a:ext>
            </a:extLst>
          </p:cNvPr>
          <p:cNvSpPr/>
          <p:nvPr/>
        </p:nvSpPr>
        <p:spPr>
          <a:xfrm>
            <a:off x="5063181" y="404298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05D392E2-11A5-A328-A68C-7A4F6568A2A7}"/>
              </a:ext>
            </a:extLst>
          </p:cNvPr>
          <p:cNvSpPr/>
          <p:nvPr/>
        </p:nvSpPr>
        <p:spPr>
          <a:xfrm>
            <a:off x="5063181" y="501786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C54991E5-2C14-C8A8-C341-BE675BE1E383}"/>
              </a:ext>
            </a:extLst>
          </p:cNvPr>
          <p:cNvSpPr txBox="1"/>
          <p:nvPr/>
        </p:nvSpPr>
        <p:spPr>
          <a:xfrm>
            <a:off x="5844390" y="2195446"/>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Algorithm Overview</a:t>
            </a:r>
          </a:p>
        </p:txBody>
      </p:sp>
      <p:sp>
        <p:nvSpPr>
          <p:cNvPr id="11" name="文本框 10">
            <a:extLst>
              <a:ext uri="{FF2B5EF4-FFF2-40B4-BE49-F238E27FC236}">
                <a16:creationId xmlns:a16="http://schemas.microsoft.com/office/drawing/2014/main" id="{AC857B36-E540-133A-E3F1-44C7AD9FB4DF}"/>
              </a:ext>
            </a:extLst>
          </p:cNvPr>
          <p:cNvSpPr txBox="1"/>
          <p:nvPr/>
        </p:nvSpPr>
        <p:spPr>
          <a:xfrm>
            <a:off x="5844390" y="3170320"/>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Experimental Setup</a:t>
            </a:r>
          </a:p>
        </p:txBody>
      </p:sp>
      <p:sp>
        <p:nvSpPr>
          <p:cNvPr id="14" name="文本框 13">
            <a:extLst>
              <a:ext uri="{FF2B5EF4-FFF2-40B4-BE49-F238E27FC236}">
                <a16:creationId xmlns:a16="http://schemas.microsoft.com/office/drawing/2014/main" id="{AA780993-7C44-A439-613B-15A90201EA97}"/>
              </a:ext>
            </a:extLst>
          </p:cNvPr>
          <p:cNvSpPr txBox="1"/>
          <p:nvPr/>
        </p:nvSpPr>
        <p:spPr>
          <a:xfrm>
            <a:off x="5844390" y="4140622"/>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Experimental Results</a:t>
            </a:r>
          </a:p>
        </p:txBody>
      </p:sp>
      <p:sp>
        <p:nvSpPr>
          <p:cNvPr id="15" name="文本框 14">
            <a:extLst>
              <a:ext uri="{FF2B5EF4-FFF2-40B4-BE49-F238E27FC236}">
                <a16:creationId xmlns:a16="http://schemas.microsoft.com/office/drawing/2014/main" id="{7EA36F78-F382-9D87-83EB-7581D26F680A}"/>
              </a:ext>
            </a:extLst>
          </p:cNvPr>
          <p:cNvSpPr txBox="1"/>
          <p:nvPr/>
        </p:nvSpPr>
        <p:spPr>
          <a:xfrm>
            <a:off x="5844390" y="5120068"/>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Analysis and Discussion</a:t>
            </a:r>
          </a:p>
        </p:txBody>
      </p:sp>
    </p:spTree>
    <p:extLst>
      <p:ext uri="{BB962C8B-B14F-4D97-AF65-F5344CB8AC3E}">
        <p14:creationId xmlns:p14="http://schemas.microsoft.com/office/powerpoint/2010/main" val="227114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9FDFB9-2408-4772-841C-E5E104327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573" y="1204480"/>
            <a:ext cx="3982676" cy="4136276"/>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Introduction to the Experiment</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2" y="1057276"/>
            <a:ext cx="6121506" cy="20647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Goal</a:t>
            </a: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goal of the Lunar Lander environment is to land the lunar lander safely on the landing pad on the surface of the moon. The landing pad is designated by two flag poles and its center is at coordinates (0,0) but the lander is also allowed to land outside of the landing pad.</a:t>
            </a:r>
          </a:p>
        </p:txBody>
      </p:sp>
      <p:sp>
        <p:nvSpPr>
          <p:cNvPr id="16" name="文本框 15">
            <a:extLst>
              <a:ext uri="{FF2B5EF4-FFF2-40B4-BE49-F238E27FC236}">
                <a16:creationId xmlns:a16="http://schemas.microsoft.com/office/drawing/2014/main" id="{7E7FB95A-6C74-4077-BDA0-13E88C28C316}"/>
              </a:ext>
            </a:extLst>
          </p:cNvPr>
          <p:cNvSpPr txBox="1"/>
          <p:nvPr/>
        </p:nvSpPr>
        <p:spPr>
          <a:xfrm>
            <a:off x="666752" y="3122072"/>
            <a:ext cx="6121506" cy="14492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Starting State</a:t>
            </a: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lander starts at the top center of the environment with a random initial force applied to its center of mass and has infinite fuel.</a:t>
            </a:r>
          </a:p>
        </p:txBody>
      </p:sp>
      <p:sp>
        <p:nvSpPr>
          <p:cNvPr id="15" name="文本框 14">
            <a:extLst>
              <a:ext uri="{FF2B5EF4-FFF2-40B4-BE49-F238E27FC236}">
                <a16:creationId xmlns:a16="http://schemas.microsoft.com/office/drawing/2014/main" id="{06D516F0-0810-44EB-822F-F98E40A8BAB6}"/>
              </a:ext>
            </a:extLst>
          </p:cNvPr>
          <p:cNvSpPr txBox="1"/>
          <p:nvPr/>
        </p:nvSpPr>
        <p:spPr>
          <a:xfrm>
            <a:off x="666753" y="4571315"/>
            <a:ext cx="3692766" cy="20647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1.3</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Action Space</a:t>
            </a: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action space is </a:t>
            </a:r>
            <a:r>
              <a:rPr kumimoji="0" lang="en-US" altLang="zh-CN" sz="1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discrete</a:t>
            </a: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0: Do nothing</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1: Fire left orientation engine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2: Fire main engine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3: Fire right orientation engine</a:t>
            </a:r>
          </a:p>
        </p:txBody>
      </p:sp>
      <p:sp>
        <p:nvSpPr>
          <p:cNvPr id="17" name="文本框 16">
            <a:extLst>
              <a:ext uri="{FF2B5EF4-FFF2-40B4-BE49-F238E27FC236}">
                <a16:creationId xmlns:a16="http://schemas.microsoft.com/office/drawing/2014/main" id="{0B7CD27D-B85F-412D-B871-4652D6A5D9B6}"/>
              </a:ext>
            </a:extLst>
          </p:cNvPr>
          <p:cNvSpPr txBox="1"/>
          <p:nvPr/>
        </p:nvSpPr>
        <p:spPr>
          <a:xfrm>
            <a:off x="4359518" y="4571315"/>
            <a:ext cx="4073282" cy="206479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1.4 Observation Space</a:t>
            </a:r>
          </a:p>
          <a:p>
            <a:pPr marR="0" lvl="0" algn="just" defTabSz="914400" rtl="0" eaLnBrk="1" fontAlgn="auto" latinLnBrk="0" hangingPunct="1">
              <a:lnSpc>
                <a:spcPct val="125000"/>
              </a:lnSpc>
              <a:spcBef>
                <a:spcPts val="0"/>
              </a:spcBef>
              <a:spcAft>
                <a:spcPts val="0"/>
              </a:spcAft>
              <a:buClrTx/>
              <a:buSzTx/>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state is an </a:t>
            </a:r>
            <a:r>
              <a:rPr kumimoji="0" lang="en-US" altLang="zh-CN" sz="1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8-dimensional vector</a:t>
            </a: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x coordinate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en-US" altLang="zh-CN" sz="1600" dirty="0">
                <a:solidFill>
                  <a:srgbClr val="455A61"/>
                </a:solidFill>
                <a:latin typeface="微软雅黑" panose="020B0503020204020204" pitchFamily="34" charset="-122"/>
                <a:ea typeface="微软雅黑" panose="020B0503020204020204" pitchFamily="34" charset="-122"/>
              </a:rPr>
              <a:t>y coordinate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x velocity</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y velocity</a:t>
            </a:r>
          </a:p>
        </p:txBody>
      </p:sp>
      <p:sp>
        <p:nvSpPr>
          <p:cNvPr id="18" name="文本框 17">
            <a:extLst>
              <a:ext uri="{FF2B5EF4-FFF2-40B4-BE49-F238E27FC236}">
                <a16:creationId xmlns:a16="http://schemas.microsoft.com/office/drawing/2014/main" id="{988C3957-2BD9-4074-BB80-E79C497F99E8}"/>
              </a:ext>
            </a:extLst>
          </p:cNvPr>
          <p:cNvSpPr txBox="1"/>
          <p:nvPr/>
        </p:nvSpPr>
        <p:spPr>
          <a:xfrm>
            <a:off x="6546695" y="5340756"/>
            <a:ext cx="5061744" cy="1295355"/>
          </a:xfrm>
          <a:prstGeom prst="rect">
            <a:avLst/>
          </a:prstGeom>
          <a:noFill/>
        </p:spPr>
        <p:txBody>
          <a:bodyPr wrap="square" rtlCol="0">
            <a:spAutoFit/>
          </a:bodyPr>
          <a:lstStyle/>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Angle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Angular velocity</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Boolean for left leg contact with the ground</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Boolean for right leg contact with the ground</a:t>
            </a:r>
          </a:p>
        </p:txBody>
      </p:sp>
    </p:spTree>
    <p:extLst>
      <p:ext uri="{BB962C8B-B14F-4D97-AF65-F5344CB8AC3E}">
        <p14:creationId xmlns:p14="http://schemas.microsoft.com/office/powerpoint/2010/main" val="300905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Introduction to the Experiment</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5289397"/>
          </a:xfrm>
          <a:prstGeom prst="rect">
            <a:avLst/>
          </a:prstGeom>
          <a:noFill/>
        </p:spPr>
        <p:txBody>
          <a:bodyPr wrap="square" rtlCol="0">
            <a:spAutoFit/>
          </a:bodyPr>
          <a:lstStyle/>
          <a:p>
            <a:pPr algn="just">
              <a:lnSpc>
                <a:spcPct val="150000"/>
              </a:lnSpc>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Rewards Mechanism</a:t>
            </a:r>
          </a:p>
          <a:p>
            <a:pPr algn="just">
              <a:lnSpc>
                <a:spcPct val="150000"/>
              </a:lnSpc>
              <a:defRPr/>
            </a:pP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For each step, the reward:</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proportionally to the distance to the landing pad</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proportionally to the speed of the lander</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Decreases proportionally to the angle with respect to the ground</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Increased by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10</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 points for each leg in contact with the ground</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by </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0.03</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 when side engines are actioned</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by </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0.3</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 when the main engine is actioned</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Receives an additional reward of </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+100</a:t>
            </a:r>
            <a:r>
              <a:rPr kumimoji="0" lang="en-US" altLang="zh-CN" sz="200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 </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for landing safely</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Receives an additional penalty (negative reward) of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-100 </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for crashing the lander</a:t>
            </a:r>
          </a:p>
          <a:p>
            <a:pPr algn="just">
              <a:lnSpc>
                <a:spcPct val="150000"/>
              </a:lnSpc>
              <a:defRPr/>
            </a:pP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An episode ends:</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lunar lander crashes (body comes in contact with the surface of the moon)</a:t>
            </a:r>
          </a:p>
          <a:p>
            <a:pPr marL="342900" indent="-342900" algn="just">
              <a:lnSpc>
                <a:spcPct val="125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absolute value of the lander's x-coordinate is greater than 1 (beyond the border)</a:t>
            </a:r>
          </a:p>
        </p:txBody>
      </p:sp>
      <p:sp>
        <p:nvSpPr>
          <p:cNvPr id="15" name="椭圆 14">
            <a:extLst>
              <a:ext uri="{FF2B5EF4-FFF2-40B4-BE49-F238E27FC236}">
                <a16:creationId xmlns:a16="http://schemas.microsoft.com/office/drawing/2014/main" id="{39D019B9-1EF4-4FAC-8A63-F56A726170B0}"/>
              </a:ext>
            </a:extLst>
          </p:cNvPr>
          <p:cNvSpPr/>
          <p:nvPr/>
        </p:nvSpPr>
        <p:spPr>
          <a:xfrm>
            <a:off x="9267825"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B94A6725-D7E4-46FA-88CF-7BCF70AEF250}"/>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A62A9EC-BE80-4BB8-94EF-39DD0F2EAAA8}"/>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C7E658B3-8634-4677-91E2-B27A8AF12B9F}"/>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27B7E926-8CA8-4212-B4EB-0203D4A6A7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81982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2"/>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Algorithm Overview</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Reinforcement Learning</a:t>
            </a:r>
          </a:p>
        </p:txBody>
      </p:sp>
      <p:graphicFrame>
        <p:nvGraphicFramePr>
          <p:cNvPr id="11" name="对象 10">
            <a:extLst>
              <a:ext uri="{FF2B5EF4-FFF2-40B4-BE49-F238E27FC236}">
                <a16:creationId xmlns:a16="http://schemas.microsoft.com/office/drawing/2014/main" id="{14D1BA0E-99E9-44E9-A221-0BA3F11F41E1}"/>
              </a:ext>
            </a:extLst>
          </p:cNvPr>
          <p:cNvGraphicFramePr>
            <a:graphicFrameLocks noChangeAspect="1"/>
          </p:cNvGraphicFramePr>
          <p:nvPr>
            <p:extLst>
              <p:ext uri="{D42A27DB-BD31-4B8C-83A1-F6EECF244321}">
                <p14:modId xmlns:p14="http://schemas.microsoft.com/office/powerpoint/2010/main" val="389695935"/>
              </p:ext>
            </p:extLst>
          </p:nvPr>
        </p:nvGraphicFramePr>
        <p:xfrm>
          <a:off x="3098800" y="3302000"/>
          <a:ext cx="914400" cy="211138"/>
        </p:xfrm>
        <a:graphic>
          <a:graphicData uri="http://schemas.openxmlformats.org/presentationml/2006/ole">
            <mc:AlternateContent xmlns:mc="http://schemas.openxmlformats.org/markup-compatibility/2006">
              <mc:Choice xmlns:v="urn:schemas-microsoft-com:vml" Requires="v">
                <p:oleObj spid="_x0000_s2060" name="Equation" r:id="rId4" imgW="914400" imgH="211680" progId="Equation.DSMT4">
                  <p:embed/>
                </p:oleObj>
              </mc:Choice>
              <mc:Fallback>
                <p:oleObj name="Equation" r:id="rId4" imgW="914400" imgH="211680" progId="Equation.DSMT4">
                  <p:embed/>
                  <p:pic>
                    <p:nvPicPr>
                      <p:cNvPr id="0" name=""/>
                      <p:cNvPicPr/>
                      <p:nvPr/>
                    </p:nvPicPr>
                    <p:blipFill>
                      <a:blip r:embed="rId5"/>
                      <a:stretch>
                        <a:fillRect/>
                      </a:stretch>
                    </p:blipFill>
                    <p:spPr>
                      <a:xfrm>
                        <a:off x="3098800" y="3302000"/>
                        <a:ext cx="914400" cy="211138"/>
                      </a:xfrm>
                      <a:prstGeom prst="rect">
                        <a:avLst/>
                      </a:prstGeom>
                    </p:spPr>
                  </p:pic>
                </p:oleObj>
              </mc:Fallback>
            </mc:AlternateContent>
          </a:graphicData>
        </a:graphic>
      </p:graphicFrame>
      <p:pic>
        <p:nvPicPr>
          <p:cNvPr id="16" name="图片 15">
            <a:extLst>
              <a:ext uri="{FF2B5EF4-FFF2-40B4-BE49-F238E27FC236}">
                <a16:creationId xmlns:a16="http://schemas.microsoft.com/office/drawing/2014/main" id="{A34225B1-DF81-46DD-AF7A-2CD2E81C642B}"/>
              </a:ext>
            </a:extLst>
          </p:cNvPr>
          <p:cNvPicPr>
            <a:picLocks noChangeAspect="1"/>
          </p:cNvPicPr>
          <p:nvPr/>
        </p:nvPicPr>
        <p:blipFill>
          <a:blip r:embed="rId6"/>
          <a:stretch>
            <a:fillRect/>
          </a:stretch>
        </p:blipFill>
        <p:spPr>
          <a:xfrm>
            <a:off x="666751" y="1913055"/>
            <a:ext cx="10858498" cy="1325036"/>
          </a:xfrm>
          <a:prstGeom prst="rect">
            <a:avLst/>
          </a:prstGeom>
        </p:spPr>
      </p:pic>
      <p:pic>
        <p:nvPicPr>
          <p:cNvPr id="18" name="图片 17">
            <a:extLst>
              <a:ext uri="{FF2B5EF4-FFF2-40B4-BE49-F238E27FC236}">
                <a16:creationId xmlns:a16="http://schemas.microsoft.com/office/drawing/2014/main" id="{6A291571-B64F-47E5-8B8A-2032EE89A4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5276" y="4349435"/>
            <a:ext cx="3829973" cy="2098989"/>
          </a:xfrm>
          <a:prstGeom prst="rect">
            <a:avLst/>
          </a:prstGeom>
        </p:spPr>
      </p:pic>
      <p:sp>
        <p:nvSpPr>
          <p:cNvPr id="19" name="文本框 18">
            <a:extLst>
              <a:ext uri="{FF2B5EF4-FFF2-40B4-BE49-F238E27FC236}">
                <a16:creationId xmlns:a16="http://schemas.microsoft.com/office/drawing/2014/main" id="{63CF3D26-0E67-4973-80C8-EE76E71152B1}"/>
              </a:ext>
            </a:extLst>
          </p:cNvPr>
          <p:cNvSpPr txBox="1"/>
          <p:nvPr/>
        </p:nvSpPr>
        <p:spPr>
          <a:xfrm>
            <a:off x="666751" y="3338212"/>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 Markov Decision Process</a:t>
            </a:r>
          </a:p>
        </p:txBody>
      </p:sp>
      <p:pic>
        <p:nvPicPr>
          <p:cNvPr id="21" name="图片 20">
            <a:extLst>
              <a:ext uri="{FF2B5EF4-FFF2-40B4-BE49-F238E27FC236}">
                <a16:creationId xmlns:a16="http://schemas.microsoft.com/office/drawing/2014/main" id="{91780302-D86E-4A20-BDCB-715566CF1236}"/>
              </a:ext>
            </a:extLst>
          </p:cNvPr>
          <p:cNvPicPr>
            <a:picLocks noChangeAspect="1"/>
          </p:cNvPicPr>
          <p:nvPr/>
        </p:nvPicPr>
        <p:blipFill>
          <a:blip r:embed="rId8"/>
          <a:stretch>
            <a:fillRect/>
          </a:stretch>
        </p:blipFill>
        <p:spPr>
          <a:xfrm>
            <a:off x="666751" y="4055981"/>
            <a:ext cx="6942538" cy="2392443"/>
          </a:xfrm>
          <a:prstGeom prst="rect">
            <a:avLst/>
          </a:prstGeom>
        </p:spPr>
      </p:pic>
      <p:sp>
        <p:nvSpPr>
          <p:cNvPr id="17" name="椭圆 16">
            <a:extLst>
              <a:ext uri="{FF2B5EF4-FFF2-40B4-BE49-F238E27FC236}">
                <a16:creationId xmlns:a16="http://schemas.microsoft.com/office/drawing/2014/main" id="{5B1DD3CB-DD4A-4CC5-A026-5175CFC82CAA}"/>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98FEA4DA-A526-482D-9654-E94692038675}"/>
              </a:ext>
            </a:extLst>
          </p:cNvPr>
          <p:cNvSpPr/>
          <p:nvPr/>
        </p:nvSpPr>
        <p:spPr>
          <a:xfrm>
            <a:off x="9741693"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2" name="椭圆 21">
            <a:extLst>
              <a:ext uri="{FF2B5EF4-FFF2-40B4-BE49-F238E27FC236}">
                <a16:creationId xmlns:a16="http://schemas.microsoft.com/office/drawing/2014/main" id="{03984D63-5799-4148-96DF-77308446480E}"/>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32AA9083-F550-4FF3-8EE1-73CE89B021CC}"/>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27E6EBC2-7293-44D0-94EC-BCA04989A06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9536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2"/>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Algorithm Overview</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Policy</a:t>
            </a:r>
          </a:p>
        </p:txBody>
      </p:sp>
      <p:graphicFrame>
        <p:nvGraphicFramePr>
          <p:cNvPr id="11" name="对象 10">
            <a:extLst>
              <a:ext uri="{FF2B5EF4-FFF2-40B4-BE49-F238E27FC236}">
                <a16:creationId xmlns:a16="http://schemas.microsoft.com/office/drawing/2014/main" id="{14D1BA0E-99E9-44E9-A221-0BA3F11F41E1}"/>
              </a:ext>
            </a:extLst>
          </p:cNvPr>
          <p:cNvGraphicFramePr>
            <a:graphicFrameLocks noChangeAspect="1"/>
          </p:cNvGraphicFramePr>
          <p:nvPr/>
        </p:nvGraphicFramePr>
        <p:xfrm>
          <a:off x="3098800" y="3302000"/>
          <a:ext cx="914400" cy="211138"/>
        </p:xfrm>
        <a:graphic>
          <a:graphicData uri="http://schemas.openxmlformats.org/presentationml/2006/ole">
            <mc:AlternateContent xmlns:mc="http://schemas.openxmlformats.org/markup-compatibility/2006">
              <mc:Choice xmlns:v="urn:schemas-microsoft-com:vml" Requires="v">
                <p:oleObj spid="_x0000_s3084" name="Equation" r:id="rId4" imgW="914400" imgH="211680" progId="Equation.DSMT4">
                  <p:embed/>
                </p:oleObj>
              </mc:Choice>
              <mc:Fallback>
                <p:oleObj name="Equation" r:id="rId4" imgW="914400" imgH="211680" progId="Equation.DSMT4">
                  <p:embed/>
                  <p:pic>
                    <p:nvPicPr>
                      <p:cNvPr id="11" name="对象 10">
                        <a:extLst>
                          <a:ext uri="{FF2B5EF4-FFF2-40B4-BE49-F238E27FC236}">
                            <a16:creationId xmlns:a16="http://schemas.microsoft.com/office/drawing/2014/main" id="{14D1BA0E-99E9-44E9-A221-0BA3F11F41E1}"/>
                          </a:ext>
                        </a:extLst>
                      </p:cNvPr>
                      <p:cNvPicPr/>
                      <p:nvPr/>
                    </p:nvPicPr>
                    <p:blipFill>
                      <a:blip r:embed="rId5"/>
                      <a:stretch>
                        <a:fillRect/>
                      </a:stretch>
                    </p:blipFill>
                    <p:spPr>
                      <a:xfrm>
                        <a:off x="3098800" y="3302000"/>
                        <a:ext cx="914400" cy="211138"/>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97B76A72-D2C0-44E3-B194-3F641CE06484}"/>
              </a:ext>
            </a:extLst>
          </p:cNvPr>
          <p:cNvPicPr>
            <a:picLocks noChangeAspect="1"/>
          </p:cNvPicPr>
          <p:nvPr/>
        </p:nvPicPr>
        <p:blipFill>
          <a:blip r:embed="rId6"/>
          <a:stretch>
            <a:fillRect/>
          </a:stretch>
        </p:blipFill>
        <p:spPr>
          <a:xfrm>
            <a:off x="666751" y="1818846"/>
            <a:ext cx="10858498" cy="1015749"/>
          </a:xfrm>
          <a:prstGeom prst="rect">
            <a:avLst/>
          </a:prstGeom>
        </p:spPr>
      </p:pic>
      <p:sp>
        <p:nvSpPr>
          <p:cNvPr id="17" name="文本框 16">
            <a:extLst>
              <a:ext uri="{FF2B5EF4-FFF2-40B4-BE49-F238E27FC236}">
                <a16:creationId xmlns:a16="http://schemas.microsoft.com/office/drawing/2014/main" id="{E344C42E-B646-4DDF-A901-496EAFFE1E35}"/>
              </a:ext>
            </a:extLst>
          </p:cNvPr>
          <p:cNvSpPr txBox="1"/>
          <p:nvPr/>
        </p:nvSpPr>
        <p:spPr>
          <a:xfrm>
            <a:off x="666751" y="288373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Return</a:t>
            </a:r>
          </a:p>
        </p:txBody>
      </p:sp>
      <p:pic>
        <p:nvPicPr>
          <p:cNvPr id="9" name="图片 8">
            <a:extLst>
              <a:ext uri="{FF2B5EF4-FFF2-40B4-BE49-F238E27FC236}">
                <a16:creationId xmlns:a16="http://schemas.microsoft.com/office/drawing/2014/main" id="{8B2707D7-13EC-4137-8706-FB254404763B}"/>
              </a:ext>
            </a:extLst>
          </p:cNvPr>
          <p:cNvPicPr>
            <a:picLocks noChangeAspect="1"/>
          </p:cNvPicPr>
          <p:nvPr/>
        </p:nvPicPr>
        <p:blipFill rotWithShape="1">
          <a:blip r:embed="rId7"/>
          <a:srcRect b="75587"/>
          <a:stretch/>
        </p:blipFill>
        <p:spPr>
          <a:xfrm>
            <a:off x="666751" y="3513139"/>
            <a:ext cx="10858498" cy="1029485"/>
          </a:xfrm>
          <a:prstGeom prst="rect">
            <a:avLst/>
          </a:prstGeom>
        </p:spPr>
      </p:pic>
      <p:pic>
        <p:nvPicPr>
          <p:cNvPr id="20" name="图片 19">
            <a:extLst>
              <a:ext uri="{FF2B5EF4-FFF2-40B4-BE49-F238E27FC236}">
                <a16:creationId xmlns:a16="http://schemas.microsoft.com/office/drawing/2014/main" id="{90BFF3BD-3950-47E2-AF38-19A8BF3E67E8}"/>
              </a:ext>
            </a:extLst>
          </p:cNvPr>
          <p:cNvPicPr>
            <a:picLocks noChangeAspect="1"/>
          </p:cNvPicPr>
          <p:nvPr/>
        </p:nvPicPr>
        <p:blipFill rotWithShape="1">
          <a:blip r:embed="rId7"/>
          <a:srcRect t="66091"/>
          <a:stretch/>
        </p:blipFill>
        <p:spPr>
          <a:xfrm>
            <a:off x="666751" y="5221167"/>
            <a:ext cx="10858498" cy="1429937"/>
          </a:xfrm>
          <a:prstGeom prst="rect">
            <a:avLst/>
          </a:prstGeom>
        </p:spPr>
      </p:pic>
      <p:pic>
        <p:nvPicPr>
          <p:cNvPr id="22" name="图片 21">
            <a:extLst>
              <a:ext uri="{FF2B5EF4-FFF2-40B4-BE49-F238E27FC236}">
                <a16:creationId xmlns:a16="http://schemas.microsoft.com/office/drawing/2014/main" id="{15B5A985-6B00-48A5-A483-BDEE8BF36997}"/>
              </a:ext>
            </a:extLst>
          </p:cNvPr>
          <p:cNvPicPr>
            <a:picLocks noChangeAspect="1"/>
          </p:cNvPicPr>
          <p:nvPr/>
        </p:nvPicPr>
        <p:blipFill rotWithShape="1">
          <a:blip r:embed="rId7"/>
          <a:srcRect l="37844" t="30299" r="34181" b="41034"/>
          <a:stretch/>
        </p:blipFill>
        <p:spPr>
          <a:xfrm>
            <a:off x="4577166" y="4043295"/>
            <a:ext cx="3037668" cy="1208868"/>
          </a:xfrm>
          <a:prstGeom prst="rect">
            <a:avLst/>
          </a:prstGeom>
        </p:spPr>
      </p:pic>
      <p:sp>
        <p:nvSpPr>
          <p:cNvPr id="16" name="椭圆 15">
            <a:extLst>
              <a:ext uri="{FF2B5EF4-FFF2-40B4-BE49-F238E27FC236}">
                <a16:creationId xmlns:a16="http://schemas.microsoft.com/office/drawing/2014/main" id="{2124B3E5-298C-4484-9496-ED58ABFDD494}"/>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E89A676B-8F0F-4E47-9831-8CA00FDE4164}"/>
              </a:ext>
            </a:extLst>
          </p:cNvPr>
          <p:cNvSpPr/>
          <p:nvPr/>
        </p:nvSpPr>
        <p:spPr>
          <a:xfrm>
            <a:off x="9741693"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57967F93-515A-4B11-9999-13EBD69420D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CB14CCB9-6642-469E-A645-582AE264B772}"/>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8EBC8D55-9D2A-4A84-BE00-BEBCB2ED593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72064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2"/>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Algorithm Overview</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 Optimal Q-Value Function</a:t>
            </a:r>
          </a:p>
        </p:txBody>
      </p:sp>
      <p:graphicFrame>
        <p:nvGraphicFramePr>
          <p:cNvPr id="11" name="对象 10">
            <a:extLst>
              <a:ext uri="{FF2B5EF4-FFF2-40B4-BE49-F238E27FC236}">
                <a16:creationId xmlns:a16="http://schemas.microsoft.com/office/drawing/2014/main" id="{14D1BA0E-99E9-44E9-A221-0BA3F11F41E1}"/>
              </a:ext>
            </a:extLst>
          </p:cNvPr>
          <p:cNvGraphicFramePr>
            <a:graphicFrameLocks noChangeAspect="1"/>
          </p:cNvGraphicFramePr>
          <p:nvPr/>
        </p:nvGraphicFramePr>
        <p:xfrm>
          <a:off x="3098800" y="3302000"/>
          <a:ext cx="914400" cy="211138"/>
        </p:xfrm>
        <a:graphic>
          <a:graphicData uri="http://schemas.openxmlformats.org/presentationml/2006/ole">
            <mc:AlternateContent xmlns:mc="http://schemas.openxmlformats.org/markup-compatibility/2006">
              <mc:Choice xmlns:v="urn:schemas-microsoft-com:vml" Requires="v">
                <p:oleObj spid="_x0000_s4107" name="Equation" r:id="rId4" imgW="914400" imgH="211680" progId="Equation.DSMT4">
                  <p:embed/>
                </p:oleObj>
              </mc:Choice>
              <mc:Fallback>
                <p:oleObj name="Equation" r:id="rId4" imgW="914400" imgH="211680" progId="Equation.DSMT4">
                  <p:embed/>
                  <p:pic>
                    <p:nvPicPr>
                      <p:cNvPr id="11" name="对象 10">
                        <a:extLst>
                          <a:ext uri="{FF2B5EF4-FFF2-40B4-BE49-F238E27FC236}">
                            <a16:creationId xmlns:a16="http://schemas.microsoft.com/office/drawing/2014/main" id="{14D1BA0E-99E9-44E9-A221-0BA3F11F41E1}"/>
                          </a:ext>
                        </a:extLst>
                      </p:cNvPr>
                      <p:cNvPicPr/>
                      <p:nvPr/>
                    </p:nvPicPr>
                    <p:blipFill>
                      <a:blip r:embed="rId5"/>
                      <a:stretch>
                        <a:fillRect/>
                      </a:stretch>
                    </p:blipFill>
                    <p:spPr>
                      <a:xfrm>
                        <a:off x="3098800" y="3302000"/>
                        <a:ext cx="914400" cy="211138"/>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77793A9E-F78E-404E-80F3-BEEE8F35A1EF}"/>
              </a:ext>
            </a:extLst>
          </p:cNvPr>
          <p:cNvPicPr>
            <a:picLocks noChangeAspect="1"/>
          </p:cNvPicPr>
          <p:nvPr/>
        </p:nvPicPr>
        <p:blipFill>
          <a:blip r:embed="rId6"/>
          <a:stretch>
            <a:fillRect/>
          </a:stretch>
        </p:blipFill>
        <p:spPr>
          <a:xfrm>
            <a:off x="666751" y="1772262"/>
            <a:ext cx="10858498" cy="3662697"/>
          </a:xfrm>
          <a:prstGeom prst="rect">
            <a:avLst/>
          </a:prstGeom>
        </p:spPr>
      </p:pic>
      <p:pic>
        <p:nvPicPr>
          <p:cNvPr id="9" name="图片 8">
            <a:extLst>
              <a:ext uri="{FF2B5EF4-FFF2-40B4-BE49-F238E27FC236}">
                <a16:creationId xmlns:a16="http://schemas.microsoft.com/office/drawing/2014/main" id="{2B28FD03-D97E-4EF4-A0CE-C8272FD01E3C}"/>
              </a:ext>
            </a:extLst>
          </p:cNvPr>
          <p:cNvPicPr>
            <a:picLocks noChangeAspect="1"/>
          </p:cNvPicPr>
          <p:nvPr/>
        </p:nvPicPr>
        <p:blipFill>
          <a:blip r:embed="rId7"/>
          <a:stretch>
            <a:fillRect/>
          </a:stretch>
        </p:blipFill>
        <p:spPr>
          <a:xfrm>
            <a:off x="666751" y="5512450"/>
            <a:ext cx="10384629" cy="1300568"/>
          </a:xfrm>
          <a:prstGeom prst="rect">
            <a:avLst/>
          </a:prstGeom>
        </p:spPr>
      </p:pic>
      <p:sp>
        <p:nvSpPr>
          <p:cNvPr id="13" name="椭圆 12">
            <a:extLst>
              <a:ext uri="{FF2B5EF4-FFF2-40B4-BE49-F238E27FC236}">
                <a16:creationId xmlns:a16="http://schemas.microsoft.com/office/drawing/2014/main" id="{8D9F172F-A98C-4983-B505-27E982D788AA}"/>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AF473C00-78FB-4653-8376-37BEF71B105D}"/>
              </a:ext>
            </a:extLst>
          </p:cNvPr>
          <p:cNvSpPr/>
          <p:nvPr/>
        </p:nvSpPr>
        <p:spPr>
          <a:xfrm>
            <a:off x="9741693"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BFB8D1CF-4C91-4FC6-AD98-D680646092ED}"/>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62F7765D-039D-4784-BC93-FCF449EE618C}"/>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8B3AE8C3-0334-489C-AE47-D034B89EFDE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410947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Setup</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814512" cy="499624"/>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3.1 DQN Parameter Settings - Neural Network Architecture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C8585F46-A22B-4F28-99FB-0A9870DD9802}"/>
              </a:ext>
            </a:extLst>
          </p:cNvPr>
          <p:cNvPicPr>
            <a:picLocks noChangeAspect="1"/>
          </p:cNvPicPr>
          <p:nvPr/>
        </p:nvPicPr>
        <p:blipFill>
          <a:blip r:embed="rId3"/>
          <a:stretch>
            <a:fillRect/>
          </a:stretch>
        </p:blipFill>
        <p:spPr>
          <a:xfrm>
            <a:off x="666751" y="1651317"/>
            <a:ext cx="9632287" cy="4966460"/>
          </a:xfrm>
          <a:prstGeom prst="rect">
            <a:avLst/>
          </a:prstGeom>
        </p:spPr>
      </p:pic>
      <p:pic>
        <p:nvPicPr>
          <p:cNvPr id="10" name="图片 9">
            <a:extLst>
              <a:ext uri="{FF2B5EF4-FFF2-40B4-BE49-F238E27FC236}">
                <a16:creationId xmlns:a16="http://schemas.microsoft.com/office/drawing/2014/main" id="{F6C84629-523E-4459-8174-19A28F85E053}"/>
              </a:ext>
            </a:extLst>
          </p:cNvPr>
          <p:cNvPicPr>
            <a:picLocks noChangeAspect="1"/>
          </p:cNvPicPr>
          <p:nvPr/>
        </p:nvPicPr>
        <p:blipFill rotWithShape="1">
          <a:blip r:embed="rId4">
            <a:extLst>
              <a:ext uri="{28A0092B-C50C-407E-A947-70E740481C1C}">
                <a14:useLocalDpi xmlns:a14="http://schemas.microsoft.com/office/drawing/2010/main" val="0"/>
              </a:ext>
            </a:extLst>
          </a:blip>
          <a:srcRect l="4005" t="3855" r="4867" b="928"/>
          <a:stretch/>
        </p:blipFill>
        <p:spPr>
          <a:xfrm>
            <a:off x="6249489" y="3099662"/>
            <a:ext cx="5275760" cy="3518115"/>
          </a:xfrm>
          <a:prstGeom prst="rect">
            <a:avLst/>
          </a:prstGeom>
        </p:spPr>
      </p:pic>
      <p:sp>
        <p:nvSpPr>
          <p:cNvPr id="12" name="椭圆 11">
            <a:extLst>
              <a:ext uri="{FF2B5EF4-FFF2-40B4-BE49-F238E27FC236}">
                <a16:creationId xmlns:a16="http://schemas.microsoft.com/office/drawing/2014/main" id="{7DBC7304-D3CD-4D0C-8B2D-A7FA96CA0480}"/>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2780A2D5-0124-4D11-9809-4CE95F0425B4}"/>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F50F428C-B16B-48B4-BA09-73E0F281A1CF}"/>
              </a:ext>
            </a:extLst>
          </p:cNvPr>
          <p:cNvSpPr/>
          <p:nvPr/>
        </p:nvSpPr>
        <p:spPr>
          <a:xfrm>
            <a:off x="10215561"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DEDCFC5C-6535-4638-AC2E-08836070CAE8}"/>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19B1152A-D8AA-4C20-90F1-1398AD1A7709}"/>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409886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Setup</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462684" cy="3731278"/>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3.2 DQN Parameter Settings - Hyperparameter Selection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Epochs: 50</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dirty="0">
                <a:solidFill>
                  <a:srgbClr val="455A61"/>
                </a:solidFill>
                <a:latin typeface="微软雅黑" panose="020B0503020204020204" pitchFamily="34" charset="-122"/>
                <a:ea typeface="微软雅黑" panose="020B0503020204020204" pitchFamily="34" charset="-122"/>
              </a:rPr>
              <a:t>Episodes: 50</a:t>
            </a:r>
          </a:p>
          <a:p>
            <a:pPr>
              <a:lnSpc>
                <a:spcPct val="150000"/>
              </a:lnSpc>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Batch size: 512</a:t>
            </a:r>
          </a:p>
          <a:p>
            <a:pPr>
              <a:lnSpc>
                <a:spcPct val="150000"/>
              </a:lnSpc>
              <a:defRPr/>
            </a:pPr>
            <a:r>
              <a:rPr lang="en-US" altLang="zh-CN" sz="2000" dirty="0">
                <a:solidFill>
                  <a:srgbClr val="455A61"/>
                </a:solidFill>
                <a:latin typeface="微软雅黑" panose="020B0503020204020204" pitchFamily="34" charset="-122"/>
                <a:ea typeface="微软雅黑" panose="020B0503020204020204" pitchFamily="34" charset="-122"/>
              </a:rPr>
              <a:t>Replay memory size: 500,000</a:t>
            </a:r>
          </a:p>
          <a:p>
            <a:pPr>
              <a:lnSpc>
                <a:spcPct val="150000"/>
              </a:lnSpc>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Sync-rate: every 10 epochs</a:t>
            </a:r>
            <a:endParaRPr lang="en-US" altLang="zh-CN" sz="2000" dirty="0">
              <a:solidFill>
                <a:srgbClr val="455A61"/>
              </a:solidFill>
              <a:latin typeface="微软雅黑" panose="020B0503020204020204" pitchFamily="34" charset="-122"/>
              <a:ea typeface="微软雅黑" panose="020B0503020204020204" pitchFamily="34" charset="-122"/>
            </a:endParaRPr>
          </a:p>
          <a:p>
            <a:pPr>
              <a:lnSpc>
                <a:spcPct val="150000"/>
              </a:lnSpc>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Optimizer</a:t>
            </a:r>
            <a:r>
              <a:rPr lang="en-US" altLang="zh-CN" sz="2000" dirty="0">
                <a:solidFill>
                  <a:srgbClr val="455A61"/>
                </a:solidFill>
                <a:latin typeface="微软雅黑" panose="020B0503020204020204" pitchFamily="34" charset="-122"/>
                <a:ea typeface="微软雅黑" panose="020B0503020204020204" pitchFamily="34" charset="-122"/>
              </a:rPr>
              <a:t>:</a:t>
            </a:r>
            <a:r>
              <a:rPr lang="zh-CN" altLang="en-US" sz="2000" dirty="0">
                <a:solidFill>
                  <a:srgbClr val="455A61"/>
                </a:solidFill>
                <a:latin typeface="微软雅黑" panose="020B0503020204020204" pitchFamily="34" charset="-122"/>
                <a:ea typeface="微软雅黑" panose="020B0503020204020204" pitchFamily="34" charset="-122"/>
              </a:rPr>
              <a:t> </a:t>
            </a:r>
            <a:r>
              <a:rPr lang="en-US" altLang="zh-CN" sz="2000" dirty="0">
                <a:solidFill>
                  <a:srgbClr val="455A61"/>
                </a:solidFill>
                <a:latin typeface="微软雅黑" panose="020B0503020204020204" pitchFamily="34" charset="-122"/>
                <a:ea typeface="微软雅黑" panose="020B0503020204020204" pitchFamily="34" charset="-122"/>
              </a:rPr>
              <a:t>Adam</a:t>
            </a:r>
            <a:endPar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Learning rate: 0.001</a:t>
            </a:r>
          </a:p>
        </p:txBody>
      </p:sp>
      <p:pic>
        <p:nvPicPr>
          <p:cNvPr id="9" name="图片 8">
            <a:extLst>
              <a:ext uri="{FF2B5EF4-FFF2-40B4-BE49-F238E27FC236}">
                <a16:creationId xmlns:a16="http://schemas.microsoft.com/office/drawing/2014/main" id="{3B9F386A-1FA8-4D34-8076-B916B80C68C3}"/>
              </a:ext>
            </a:extLst>
          </p:cNvPr>
          <p:cNvPicPr>
            <a:picLocks noChangeAspect="1"/>
          </p:cNvPicPr>
          <p:nvPr/>
        </p:nvPicPr>
        <p:blipFill>
          <a:blip r:embed="rId3"/>
          <a:stretch>
            <a:fillRect/>
          </a:stretch>
        </p:blipFill>
        <p:spPr>
          <a:xfrm>
            <a:off x="728421" y="5065908"/>
            <a:ext cx="6937751" cy="1306768"/>
          </a:xfrm>
          <a:prstGeom prst="rect">
            <a:avLst/>
          </a:prstGeom>
        </p:spPr>
      </p:pic>
      <p:pic>
        <p:nvPicPr>
          <p:cNvPr id="10" name="图片 9">
            <a:extLst>
              <a:ext uri="{FF2B5EF4-FFF2-40B4-BE49-F238E27FC236}">
                <a16:creationId xmlns:a16="http://schemas.microsoft.com/office/drawing/2014/main" id="{897F0AD3-698D-41B5-A581-62DD67565738}"/>
              </a:ext>
            </a:extLst>
          </p:cNvPr>
          <p:cNvPicPr>
            <a:picLocks noChangeAspect="1"/>
          </p:cNvPicPr>
          <p:nvPr/>
        </p:nvPicPr>
        <p:blipFill>
          <a:blip r:embed="rId4"/>
          <a:stretch>
            <a:fillRect/>
          </a:stretch>
        </p:blipFill>
        <p:spPr>
          <a:xfrm>
            <a:off x="728421" y="6372676"/>
            <a:ext cx="5628063" cy="260454"/>
          </a:xfrm>
          <a:prstGeom prst="rect">
            <a:avLst/>
          </a:prstGeom>
        </p:spPr>
      </p:pic>
      <p:sp>
        <p:nvSpPr>
          <p:cNvPr id="12" name="椭圆 11">
            <a:extLst>
              <a:ext uri="{FF2B5EF4-FFF2-40B4-BE49-F238E27FC236}">
                <a16:creationId xmlns:a16="http://schemas.microsoft.com/office/drawing/2014/main" id="{2FA3DF62-B76D-4BEC-9E82-F50ECDAC2606}"/>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D6F912CB-AC66-45B4-A619-A4B3A8F99C5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BA9F94D1-6107-460B-AF49-BD0B59B45E78}"/>
              </a:ext>
            </a:extLst>
          </p:cNvPr>
          <p:cNvSpPr/>
          <p:nvPr/>
        </p:nvSpPr>
        <p:spPr>
          <a:xfrm>
            <a:off x="10215561"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318864BE-8514-41F2-AE50-7C3ED068E65F}"/>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9056C3F7-6CA6-4D0A-8987-5065400ECF11}"/>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2653196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557</Words>
  <Application>Microsoft Office PowerPoint</Application>
  <PresentationFormat>宽屏</PresentationFormat>
  <Paragraphs>89</Paragraphs>
  <Slides>13</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0" baseType="lpstr">
      <vt:lpstr>Wingdings</vt:lpstr>
      <vt:lpstr>等线</vt:lpstr>
      <vt:lpstr>Arial</vt:lpstr>
      <vt:lpstr>微软雅黑</vt:lpstr>
      <vt:lpstr>ui-sans-serif</vt:lpstr>
      <vt:lpstr>1_Office 主题​​</vt:lpstr>
      <vt:lpstr>Equation</vt:lpstr>
      <vt:lpstr>Reinforcement Learning Lab: Lunar Lander Based on Deep Q-Network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29</cp:revision>
  <dcterms:created xsi:type="dcterms:W3CDTF">2024-04-26T08:38:38Z</dcterms:created>
  <dcterms:modified xsi:type="dcterms:W3CDTF">2024-05-28T02:51:23Z</dcterms:modified>
</cp:coreProperties>
</file>